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9CB06-EA23-44C1-A6FB-B8A3115E89E2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15EE6-24F1-42D6-B337-7928C86FF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38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9CB06-EA23-44C1-A6FB-B8A3115E89E2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15EE6-24F1-42D6-B337-7928C86FF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2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218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8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1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8000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Критическая</a:t>
            </a:r>
            <a:endParaRPr lang="en-US" sz="8000" b="1" i="1" dirty="0" smtClean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orte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2399"/>
      </p:ext>
    </p:extLst>
  </p:cSld>
  <p:clrMapOvr>
    <a:masterClrMapping/>
  </p:clrMapOvr>
  <p:transition advTm="2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4000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Проблема</a:t>
            </a:r>
            <a:endParaRPr lang="ru-RU" sz="4000" b="1" i="1" dirty="0" smtClean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orte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4000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Проблема</a:t>
            </a:r>
            <a:endParaRPr lang="ru-RU" sz="4000" b="1" i="1" dirty="0" smtClean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orte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8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4000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Проблема</a:t>
            </a:r>
            <a:endParaRPr lang="ru-RU" sz="4000" b="1" i="1" dirty="0" smtClean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orte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1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4000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Проблема</a:t>
            </a:r>
            <a:endParaRPr lang="ru-RU" sz="4000" b="1" i="1" dirty="0" smtClean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orte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54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Определение</a:t>
            </a:r>
            <a:endParaRPr lang="ru-RU" dirty="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4000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Понятие</a:t>
            </a:r>
            <a:endParaRPr lang="ru-RU" sz="4000" b="1" i="1" dirty="0" smtClean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orte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9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73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4000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Понятие</a:t>
            </a:r>
            <a:endParaRPr lang="ru-RU" sz="4000" b="1" i="1" dirty="0" smtClean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orte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7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Проектирование</a:t>
            </a:r>
            <a:endParaRPr lang="en-US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13315"/>
      </p:ext>
    </p:extLst>
  </p:cSld>
  <p:clrMapOvr>
    <a:masterClrMapping/>
  </p:clrMapOvr>
  <p:transition spd="slow" advTm="10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200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Задача</a:t>
            </a:r>
            <a:r>
              <a:rPr lang="ru-RU" sz="3200" smtClean="0"/>
              <a:t> </a:t>
            </a:r>
            <a:r>
              <a:rPr lang="ru-RU" sz="3200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взаимного исключения.</a:t>
            </a:r>
            <a:br>
              <a:rPr lang="ru-RU" sz="3200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ru-RU" sz="3200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Постановка задачи</a:t>
            </a:r>
            <a:endParaRPr lang="ru-RU" sz="3200" i="1" dirty="0" smtClean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64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200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Требования</a:t>
            </a:r>
            <a:r>
              <a:rPr lang="en-US" sz="3200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 </a:t>
            </a:r>
            <a:r>
              <a:rPr lang="ru-RU" sz="3200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для согласования работы n&gt;1 параллельных потоков при использовании некоторого критического ресурса</a:t>
            </a:r>
            <a:r>
              <a:rPr lang="ru-RU" sz="3200" i="1" smtClean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 </a:t>
            </a:r>
            <a:br>
              <a:rPr lang="ru-RU" sz="3200" i="1" smtClean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</a:br>
            <a:endParaRPr lang="ru-RU" sz="3200" i="1" dirty="0" smtClean="0">
              <a:solidFill>
                <a:srgbClr val="00006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orte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98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6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3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Запрещение прерываний</a:t>
            </a:r>
            <a:endParaRPr lang="ru-RU" b="1" i="1" dirty="0" smtClean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orte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08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Запрещение прерываний</a:t>
            </a:r>
            <a:endParaRPr lang="ru-RU" b="1" i="1" dirty="0" smtClean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orte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6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b="1" i="1" smtClean="0">
                <a:solidFill>
                  <a:srgbClr val="CC3300"/>
                </a:solidFill>
                <a:latin typeface="Forte" panose="03060902040502070203" pitchFamily="66" charset="0"/>
              </a:rPr>
              <a:t>Использование специальных команд ЦП…</a:t>
            </a:r>
            <a:endParaRPr lang="ru-RU" altLang="ru-RU" sz="4000" b="1" i="1" smtClean="0">
              <a:solidFill>
                <a:srgbClr val="CC3300"/>
              </a:solidFill>
              <a:latin typeface="Forte" panose="03060902040502070203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2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b="1" i="1" smtClean="0">
                <a:solidFill>
                  <a:srgbClr val="CC3300"/>
                </a:solidFill>
                <a:latin typeface="Forte" panose="03060902040502070203" pitchFamily="66" charset="0"/>
              </a:rPr>
              <a:t>Использование специальных команд ЦП…</a:t>
            </a:r>
            <a:endParaRPr lang="ru-RU" altLang="ru-RU" sz="4000" b="1" i="1" smtClean="0">
              <a:solidFill>
                <a:srgbClr val="CC3300"/>
              </a:solidFill>
              <a:latin typeface="Forte" panose="03060902040502070203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4800" b="1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Цели и средства синхронизации</a:t>
            </a:r>
            <a:r>
              <a:rPr lang="en-US" sz="4800" i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orte" pitchFamily="66" charset="0"/>
              </a:rPr>
              <a:t> </a:t>
            </a:r>
            <a:endParaRPr lang="en-US" sz="4800" i="1" smtClean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orte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44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600" i="1" smtClean="0">
                <a:solidFill>
                  <a:srgbClr val="FFCC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Реализация критических секций с использованием блокирующих переменных</a:t>
            </a:r>
            <a:r>
              <a:rPr lang="en-US" sz="4000" smtClean="0">
                <a:solidFill>
                  <a:srgbClr val="FFCCFF"/>
                </a:solidFill>
              </a:rPr>
              <a:t> </a:t>
            </a:r>
            <a:endParaRPr lang="en-US" sz="4000" smtClean="0">
              <a:solidFill>
                <a:srgbClr val="FFCCFF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024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4000" b="1" i="1" smtClean="0">
                <a:solidFill>
                  <a:srgbClr val="CC3300"/>
                </a:solidFill>
                <a:latin typeface="Forte" panose="03060902040502070203" pitchFamily="66" charset="0"/>
              </a:rPr>
              <a:t>Использование разделяемых переменных – способ №1</a:t>
            </a:r>
            <a:endParaRPr lang="ru-RU" altLang="ru-RU" sz="4000" b="1" i="1" smtClean="0">
              <a:solidFill>
                <a:srgbClr val="CC3300"/>
              </a:solidFill>
              <a:latin typeface="Forte" panose="03060902040502070203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2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68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3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3600" b="1" i="1" smtClean="0">
                <a:solidFill>
                  <a:srgbClr val="CC3300"/>
                </a:solidFill>
                <a:latin typeface="Forte" panose="03060902040502070203" pitchFamily="66" charset="0"/>
              </a:rPr>
              <a:t>Использование разделяемых переменных – алгоритм Деккера</a:t>
            </a:r>
            <a:endParaRPr lang="ru-RU" altLang="ru-RU" sz="3600" b="1" i="1" smtClean="0">
              <a:solidFill>
                <a:srgbClr val="CC3300"/>
              </a:solidFill>
              <a:latin typeface="Forte" panose="03060902040502070203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10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 i="1" smtClean="0">
                <a:solidFill>
                  <a:srgbClr val="CC3300"/>
                </a:solidFill>
                <a:latin typeface="Forte" panose="03060902040502070203" pitchFamily="66" charset="0"/>
              </a:rPr>
              <a:t>Использование разделяемых переменных – алгоритм Петерсона</a:t>
            </a:r>
            <a:endParaRPr lang="ru-RU" altLang="ru-RU" sz="3600" b="1" i="1" smtClean="0">
              <a:solidFill>
                <a:srgbClr val="CC3300"/>
              </a:solidFill>
              <a:latin typeface="Forte" panose="03060902040502070203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36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 i="1" smtClean="0">
                <a:solidFill>
                  <a:srgbClr val="CC3300"/>
                </a:solidFill>
                <a:latin typeface="Forte" panose="03060902040502070203" pitchFamily="66" charset="0"/>
              </a:rPr>
              <a:t>Использование блокирующих переменных – алгоритм булочной…</a:t>
            </a:r>
            <a:endParaRPr lang="ru-RU" altLang="ru-RU" sz="3600" b="1" i="1" smtClean="0">
              <a:solidFill>
                <a:srgbClr val="CC3300"/>
              </a:solidFill>
              <a:latin typeface="Forte" panose="03060902040502070203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26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600" b="1" i="1" smtClean="0">
                <a:solidFill>
                  <a:srgbClr val="CC3300"/>
                </a:solidFill>
                <a:latin typeface="Forte" panose="03060902040502070203" pitchFamily="66" charset="0"/>
              </a:rPr>
              <a:t>Использование блокирующих переменных – алгоритм булочной</a:t>
            </a:r>
            <a:endParaRPr lang="ru-RU" altLang="ru-RU" sz="3600" b="1" i="1" smtClean="0">
              <a:solidFill>
                <a:srgbClr val="CC3300"/>
              </a:solidFill>
              <a:latin typeface="Forte" panose="03060902040502070203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2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600" i="1" smtClean="0">
                <a:solidFill>
                  <a:srgbClr val="FFCC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Реализация критических секций с использованием блокирующих переменных</a:t>
            </a:r>
            <a:r>
              <a:rPr lang="en-US" sz="4000" smtClean="0">
                <a:solidFill>
                  <a:srgbClr val="FFCCFF"/>
                </a:solidFill>
              </a:rPr>
              <a:t> </a:t>
            </a:r>
            <a:endParaRPr lang="en-US" sz="4000" smtClean="0">
              <a:solidFill>
                <a:srgbClr val="FFCCFF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5629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600" i="1" smtClean="0">
                <a:solidFill>
                  <a:srgbClr val="FFCC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Реализация критических секций с использованием блокирующих переменных</a:t>
            </a:r>
            <a:r>
              <a:rPr lang="en-US" sz="4000" smtClean="0">
                <a:solidFill>
                  <a:srgbClr val="FFCCFF"/>
                </a:solidFill>
              </a:rPr>
              <a:t> </a:t>
            </a:r>
            <a:endParaRPr lang="en-US" sz="4000" smtClean="0">
              <a:solidFill>
                <a:srgbClr val="FFCCFF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7110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64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b="1" i="1" smtClean="0">
                <a:solidFill>
                  <a:srgbClr val="CC3300"/>
                </a:solidFill>
                <a:latin typeface="Forte" panose="03060902040502070203" pitchFamily="66" charset="0"/>
              </a:rPr>
              <a:t>Использование блокирующих переменных</a:t>
            </a:r>
            <a:endParaRPr lang="ru-RU" altLang="ru-RU" sz="4000" b="1" i="1" smtClean="0">
              <a:solidFill>
                <a:srgbClr val="CC3300"/>
              </a:solidFill>
              <a:latin typeface="Forte" panose="03060902040502070203" pitchFamily="66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40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600" i="1" smtClean="0">
                <a:solidFill>
                  <a:srgbClr val="FFCC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Реализация критических секций с использованием блокирующих переменных</a:t>
            </a:r>
            <a:r>
              <a:rPr lang="en-US" sz="4000" smtClean="0">
                <a:solidFill>
                  <a:srgbClr val="FFCCFF"/>
                </a:solidFill>
              </a:rPr>
              <a:t> </a:t>
            </a:r>
            <a:endParaRPr lang="en-US" sz="4000" smtClean="0">
              <a:solidFill>
                <a:srgbClr val="FFCCFF"/>
              </a:soli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4761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5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5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9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9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116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Экран (4:3)</PresentationFormat>
  <Paragraphs>26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Forte</vt:lpstr>
      <vt:lpstr>Тема Office</vt:lpstr>
      <vt:lpstr>Презентация PowerPoint</vt:lpstr>
      <vt:lpstr>Презентация PowerPoint</vt:lpstr>
      <vt:lpstr>Цели и средства синхронизации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Критическая</vt:lpstr>
      <vt:lpstr>Проблема</vt:lpstr>
      <vt:lpstr>Проблема</vt:lpstr>
      <vt:lpstr>Проблема</vt:lpstr>
      <vt:lpstr>Проблема</vt:lpstr>
      <vt:lpstr>Определение</vt:lpstr>
      <vt:lpstr>Понятие</vt:lpstr>
      <vt:lpstr>Понятие</vt:lpstr>
      <vt:lpstr>Проектирование</vt:lpstr>
      <vt:lpstr>Задача взаимного исключения. Постановка задачи</vt:lpstr>
      <vt:lpstr>Требования для согласования работы n&gt;1 параллельных потоков при использовании некоторого критического ресурса  </vt:lpstr>
      <vt:lpstr>Презентация PowerPoint</vt:lpstr>
      <vt:lpstr>Презентация PowerPoint</vt:lpstr>
      <vt:lpstr>Запрещение прерываний</vt:lpstr>
      <vt:lpstr>Запрещение прерываний</vt:lpstr>
      <vt:lpstr>Использование специальных команд ЦП…</vt:lpstr>
      <vt:lpstr>Использование специальных команд ЦП…</vt:lpstr>
      <vt:lpstr>Реализация критических секций с использованием блокирующих переменных </vt:lpstr>
      <vt:lpstr>Использование разделяемых переменных – способ №1</vt:lpstr>
      <vt:lpstr>Презентация PowerPoint</vt:lpstr>
      <vt:lpstr>Презентация PowerPoint</vt:lpstr>
      <vt:lpstr>Использование разделяемых переменных – алгоритм Деккера</vt:lpstr>
      <vt:lpstr>Использование разделяемых переменных – алгоритм Петерсона</vt:lpstr>
      <vt:lpstr>Использование блокирующих переменных – алгоритм булочной…</vt:lpstr>
      <vt:lpstr>Использование блокирующих переменных – алгоритм булочной</vt:lpstr>
      <vt:lpstr>Реализация критических секций с использованием блокирующих переменных </vt:lpstr>
      <vt:lpstr>Реализация критических секций с использованием блокирующих переменных </vt:lpstr>
      <vt:lpstr>Использование блокирующих переменных</vt:lpstr>
      <vt:lpstr>Реализация критических секций с использованием блокирующих переменных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Караваева Ольга Владимировна</dc:creator>
  <cp:lastModifiedBy>Караваева Ольга Владимировна</cp:lastModifiedBy>
  <cp:revision>1</cp:revision>
  <dcterms:created xsi:type="dcterms:W3CDTF">2021-11-25T16:37:52Z</dcterms:created>
  <dcterms:modified xsi:type="dcterms:W3CDTF">2021-11-25T16:37:53Z</dcterms:modified>
</cp:coreProperties>
</file>